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0BB4-3C7D-45DF-A25D-85805DCD6646}" type="datetimeFigureOut">
              <a:rPr lang="en-IN" smtClean="0"/>
              <a:t>06-08-2023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15F4-EB29-4EB4-BE5D-5CD9173115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044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0BB4-3C7D-45DF-A25D-85805DCD6646}" type="datetimeFigureOut">
              <a:rPr lang="en-IN" smtClean="0"/>
              <a:t>06-08-2023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15F4-EB29-4EB4-BE5D-5CD9173115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3407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0BB4-3C7D-45DF-A25D-85805DCD6646}" type="datetimeFigureOut">
              <a:rPr lang="en-IN" smtClean="0"/>
              <a:t>06-08-2023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15F4-EB29-4EB4-BE5D-5CD9173115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294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0BB4-3C7D-45DF-A25D-85805DCD6646}" type="datetimeFigureOut">
              <a:rPr lang="en-IN" smtClean="0"/>
              <a:t>06-08-2023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15F4-EB29-4EB4-BE5D-5CD9173115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411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0BB4-3C7D-45DF-A25D-85805DCD6646}" type="datetimeFigureOut">
              <a:rPr lang="en-IN" smtClean="0"/>
              <a:t>06-08-2023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15F4-EB29-4EB4-BE5D-5CD9173115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028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0BB4-3C7D-45DF-A25D-85805DCD6646}" type="datetimeFigureOut">
              <a:rPr lang="en-IN" smtClean="0"/>
              <a:t>06-08-2023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15F4-EB29-4EB4-BE5D-5CD9173115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0236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0BB4-3C7D-45DF-A25D-85805DCD6646}" type="datetimeFigureOut">
              <a:rPr lang="en-IN" smtClean="0"/>
              <a:t>06-08-2023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15F4-EB29-4EB4-BE5D-5CD9173115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039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0BB4-3C7D-45DF-A25D-85805DCD6646}" type="datetimeFigureOut">
              <a:rPr lang="en-IN" smtClean="0"/>
              <a:t>06-08-2023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15F4-EB29-4EB4-BE5D-5CD9173115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184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0BB4-3C7D-45DF-A25D-85805DCD6646}" type="datetimeFigureOut">
              <a:rPr lang="en-IN" smtClean="0"/>
              <a:t>06-08-2023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15F4-EB29-4EB4-BE5D-5CD9173115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802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0BB4-3C7D-45DF-A25D-85805DCD6646}" type="datetimeFigureOut">
              <a:rPr lang="en-IN" smtClean="0"/>
              <a:t>06-08-2023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15F4-EB29-4EB4-BE5D-5CD9173115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439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0BB4-3C7D-45DF-A25D-85805DCD6646}" type="datetimeFigureOut">
              <a:rPr lang="en-IN" smtClean="0"/>
              <a:t>06-08-2023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15F4-EB29-4EB4-BE5D-5CD9173115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497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80BB4-3C7D-45DF-A25D-85805DCD6646}" type="datetimeFigureOut">
              <a:rPr lang="en-IN" smtClean="0"/>
              <a:t>06-08-2023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315F4-EB29-4EB4-BE5D-5CD9173115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464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DECISION CONTROL STRUCTURE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869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147248" cy="557748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 smtClean="0"/>
              <a:t>/* Calculation of gross salary */</a:t>
            </a:r>
          </a:p>
          <a:p>
            <a:pPr marL="0" indent="0">
              <a:buNone/>
            </a:pPr>
            <a:r>
              <a:rPr lang="en-IN" dirty="0" smtClean="0"/>
              <a:t>main( )</a:t>
            </a:r>
          </a:p>
          <a:p>
            <a:pPr marL="0" indent="0">
              <a:buNone/>
            </a:pPr>
            <a:r>
              <a:rPr lang="en-IN" dirty="0" smtClean="0"/>
              <a:t>{</a:t>
            </a:r>
          </a:p>
          <a:p>
            <a:pPr marL="0" indent="0">
              <a:buNone/>
            </a:pPr>
            <a:r>
              <a:rPr lang="en-IN" dirty="0" smtClean="0"/>
              <a:t>float </a:t>
            </a:r>
            <a:r>
              <a:rPr lang="en-IN" dirty="0" err="1" smtClean="0"/>
              <a:t>bs</a:t>
            </a:r>
            <a:r>
              <a:rPr lang="en-IN" dirty="0" smtClean="0"/>
              <a:t>, </a:t>
            </a:r>
            <a:r>
              <a:rPr lang="en-IN" dirty="0" err="1" smtClean="0"/>
              <a:t>gs</a:t>
            </a:r>
            <a:r>
              <a:rPr lang="en-IN" dirty="0" smtClean="0"/>
              <a:t>, da, </a:t>
            </a:r>
            <a:r>
              <a:rPr lang="en-IN" dirty="0" err="1" smtClean="0"/>
              <a:t>hra</a:t>
            </a:r>
            <a:r>
              <a:rPr lang="en-IN" dirty="0" smtClean="0"/>
              <a:t> ;</a:t>
            </a:r>
          </a:p>
          <a:p>
            <a:pPr marL="0" indent="0">
              <a:buNone/>
            </a:pPr>
            <a:r>
              <a:rPr lang="en-IN" dirty="0" err="1" smtClean="0"/>
              <a:t>printf</a:t>
            </a:r>
            <a:r>
              <a:rPr lang="en-IN" dirty="0" smtClean="0"/>
              <a:t> ( "Enter basic salary " ) ;</a:t>
            </a:r>
          </a:p>
          <a:p>
            <a:pPr marL="0" indent="0">
              <a:buNone/>
            </a:pPr>
            <a:r>
              <a:rPr lang="en-IN" dirty="0" err="1" smtClean="0"/>
              <a:t>scanf</a:t>
            </a:r>
            <a:r>
              <a:rPr lang="en-IN" dirty="0" smtClean="0"/>
              <a:t> ( "%f", &amp;</a:t>
            </a:r>
            <a:r>
              <a:rPr lang="en-IN" dirty="0" err="1" smtClean="0"/>
              <a:t>bs</a:t>
            </a:r>
            <a:r>
              <a:rPr lang="en-IN" dirty="0" smtClean="0"/>
              <a:t> ) ;</a:t>
            </a:r>
          </a:p>
          <a:p>
            <a:pPr marL="0" indent="0">
              <a:buNone/>
            </a:pPr>
            <a:r>
              <a:rPr lang="en-IN" dirty="0" smtClean="0"/>
              <a:t>if ( </a:t>
            </a:r>
            <a:r>
              <a:rPr lang="en-IN" dirty="0" err="1" smtClean="0"/>
              <a:t>bs</a:t>
            </a:r>
            <a:r>
              <a:rPr lang="en-IN" dirty="0" smtClean="0"/>
              <a:t> &lt; 1500 )</a:t>
            </a:r>
          </a:p>
          <a:p>
            <a:pPr marL="0" indent="0">
              <a:buNone/>
            </a:pPr>
            <a:r>
              <a:rPr lang="en-IN" dirty="0" smtClean="0"/>
              <a:t>{</a:t>
            </a:r>
          </a:p>
          <a:p>
            <a:pPr marL="0" indent="0">
              <a:buNone/>
            </a:pPr>
            <a:r>
              <a:rPr lang="en-IN" dirty="0" err="1" smtClean="0"/>
              <a:t>hra</a:t>
            </a:r>
            <a:r>
              <a:rPr lang="en-IN" dirty="0" smtClean="0"/>
              <a:t> = </a:t>
            </a:r>
            <a:r>
              <a:rPr lang="en-IN" dirty="0" err="1" smtClean="0"/>
              <a:t>bs</a:t>
            </a:r>
            <a:r>
              <a:rPr lang="en-IN" dirty="0" smtClean="0"/>
              <a:t> * 10 / 100 ;</a:t>
            </a:r>
          </a:p>
          <a:p>
            <a:pPr marL="0" indent="0">
              <a:buNone/>
            </a:pPr>
            <a:r>
              <a:rPr lang="en-IN" dirty="0" smtClean="0"/>
              <a:t>da = </a:t>
            </a:r>
            <a:r>
              <a:rPr lang="en-IN" dirty="0" err="1" smtClean="0"/>
              <a:t>bs</a:t>
            </a:r>
            <a:r>
              <a:rPr lang="en-IN" dirty="0" smtClean="0"/>
              <a:t> * 90 / 100 ;</a:t>
            </a:r>
          </a:p>
          <a:p>
            <a:pPr marL="0" indent="0">
              <a:buNone/>
            </a:pPr>
            <a:r>
              <a:rPr lang="en-IN" dirty="0" smtClean="0"/>
              <a:t>}</a:t>
            </a:r>
          </a:p>
          <a:p>
            <a:pPr marL="0" indent="0">
              <a:buNone/>
            </a:pPr>
            <a:r>
              <a:rPr lang="en-IN" dirty="0" smtClean="0"/>
              <a:t>else</a:t>
            </a:r>
          </a:p>
          <a:p>
            <a:pPr marL="0" indent="0">
              <a:buNone/>
            </a:pPr>
            <a:r>
              <a:rPr lang="en-IN" dirty="0" smtClean="0"/>
              <a:t>{</a:t>
            </a:r>
          </a:p>
          <a:p>
            <a:pPr marL="0" indent="0">
              <a:buNone/>
            </a:pPr>
            <a:r>
              <a:rPr lang="en-IN" dirty="0" err="1" smtClean="0"/>
              <a:t>hra</a:t>
            </a:r>
            <a:r>
              <a:rPr lang="en-IN" dirty="0" smtClean="0"/>
              <a:t> = 500 ;</a:t>
            </a:r>
          </a:p>
          <a:p>
            <a:pPr marL="0" indent="0">
              <a:buNone/>
            </a:pPr>
            <a:r>
              <a:rPr lang="en-IN" dirty="0" smtClean="0"/>
              <a:t>da = </a:t>
            </a:r>
            <a:r>
              <a:rPr lang="en-IN" dirty="0" err="1" smtClean="0"/>
              <a:t>bs</a:t>
            </a:r>
            <a:r>
              <a:rPr lang="en-IN" dirty="0" smtClean="0"/>
              <a:t> * 98 / 100 ;</a:t>
            </a:r>
          </a:p>
          <a:p>
            <a:pPr marL="0" indent="0">
              <a:buNone/>
            </a:pPr>
            <a:r>
              <a:rPr lang="en-IN" dirty="0" smtClean="0"/>
              <a:t>}</a:t>
            </a:r>
          </a:p>
          <a:p>
            <a:pPr marL="0" indent="0">
              <a:buNone/>
            </a:pPr>
            <a:r>
              <a:rPr lang="en-IN" dirty="0" err="1" smtClean="0"/>
              <a:t>gs</a:t>
            </a:r>
            <a:r>
              <a:rPr lang="en-IN" dirty="0" smtClean="0"/>
              <a:t> = </a:t>
            </a:r>
            <a:r>
              <a:rPr lang="en-IN" dirty="0" err="1" smtClean="0"/>
              <a:t>bs</a:t>
            </a:r>
            <a:r>
              <a:rPr lang="en-IN" dirty="0" smtClean="0"/>
              <a:t> + </a:t>
            </a:r>
            <a:r>
              <a:rPr lang="en-IN" dirty="0" err="1" smtClean="0"/>
              <a:t>hra</a:t>
            </a:r>
            <a:r>
              <a:rPr lang="en-IN" dirty="0" smtClean="0"/>
              <a:t> + da ;</a:t>
            </a:r>
          </a:p>
          <a:p>
            <a:pPr marL="0" indent="0">
              <a:buNone/>
            </a:pPr>
            <a:r>
              <a:rPr lang="en-IN" dirty="0" err="1" smtClean="0"/>
              <a:t>printf</a:t>
            </a:r>
            <a:r>
              <a:rPr lang="en-IN" dirty="0" smtClean="0"/>
              <a:t> ( "gross salary = </a:t>
            </a:r>
            <a:r>
              <a:rPr lang="en-IN" dirty="0" err="1" smtClean="0"/>
              <a:t>Rs</a:t>
            </a:r>
            <a:r>
              <a:rPr lang="en-IN" dirty="0" smtClean="0"/>
              <a:t>. %f", </a:t>
            </a:r>
            <a:r>
              <a:rPr lang="en-IN" dirty="0" err="1" smtClean="0"/>
              <a:t>gs</a:t>
            </a:r>
            <a:r>
              <a:rPr lang="en-IN" dirty="0" smtClean="0"/>
              <a:t> ) ;</a:t>
            </a:r>
          </a:p>
          <a:p>
            <a:pPr marL="0" indent="0">
              <a:buNone/>
            </a:pPr>
            <a:r>
              <a:rPr lang="en-IN" dirty="0" smtClean="0"/>
              <a:t>}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75574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Nested if-</a:t>
            </a:r>
            <a:r>
              <a:rPr lang="en-IN" dirty="0" err="1"/>
              <a:t>elses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perfectly all right if we write an entire if-else construct </a:t>
            </a:r>
            <a:r>
              <a:rPr lang="en-US" dirty="0" smtClean="0"/>
              <a:t>within either </a:t>
            </a:r>
            <a:r>
              <a:rPr lang="en-US" dirty="0"/>
              <a:t>the body of the if statement or the body of an else statement.</a:t>
            </a:r>
          </a:p>
          <a:p>
            <a:r>
              <a:rPr lang="en-US" dirty="0"/>
              <a:t>This is called ‘nesting’of ifs. This is shown in the </a:t>
            </a:r>
            <a:r>
              <a:rPr lang="en-US" dirty="0" smtClean="0"/>
              <a:t>following program</a:t>
            </a:r>
            <a:r>
              <a:rPr lang="en-US" dirty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05518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/* A quick demo of nested if-else */</a:t>
            </a:r>
          </a:p>
          <a:p>
            <a:pPr marL="0" indent="0">
              <a:buNone/>
            </a:pPr>
            <a:r>
              <a:rPr lang="en-US" dirty="0"/>
              <a:t>main( 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i ;</a:t>
            </a:r>
          </a:p>
          <a:p>
            <a:pPr marL="0" indent="0">
              <a:buNone/>
            </a:pPr>
            <a:r>
              <a:rPr lang="en-US" dirty="0" err="1"/>
              <a:t>printf</a:t>
            </a:r>
            <a:r>
              <a:rPr lang="en-US" dirty="0"/>
              <a:t> ( "Enter either 1 or 2 " ) ;</a:t>
            </a:r>
          </a:p>
          <a:p>
            <a:pPr marL="0" indent="0">
              <a:buNone/>
            </a:pPr>
            <a:r>
              <a:rPr lang="en-US" dirty="0" err="1"/>
              <a:t>scanf</a:t>
            </a:r>
            <a:r>
              <a:rPr lang="en-US" dirty="0"/>
              <a:t> ( "%d", &amp;i ) ;</a:t>
            </a:r>
          </a:p>
          <a:p>
            <a:pPr marL="0" indent="0">
              <a:buNone/>
            </a:pPr>
            <a:r>
              <a:rPr lang="en-US" dirty="0"/>
              <a:t>if ( i == 1 )</a:t>
            </a:r>
          </a:p>
          <a:p>
            <a:pPr marL="0" indent="0">
              <a:buNone/>
            </a:pPr>
            <a:r>
              <a:rPr lang="en-US" dirty="0" err="1"/>
              <a:t>printf</a:t>
            </a:r>
            <a:r>
              <a:rPr lang="en-US" dirty="0"/>
              <a:t> ( "You would go to heaven !" ) ;</a:t>
            </a:r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if ( i == 2 )</a:t>
            </a:r>
          </a:p>
          <a:p>
            <a:pPr marL="0" indent="0">
              <a:buNone/>
            </a:pPr>
            <a:r>
              <a:rPr lang="en-US" dirty="0" err="1"/>
              <a:t>printf</a:t>
            </a:r>
            <a:r>
              <a:rPr lang="en-US" dirty="0"/>
              <a:t> ( "Hell was created with you in mind" ) ;</a:t>
            </a:r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 err="1"/>
              <a:t>printf</a:t>
            </a:r>
            <a:r>
              <a:rPr lang="en-US" dirty="0"/>
              <a:t> ( "How about mother earth !" ) 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0366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229600" cy="1143000"/>
          </a:xfrm>
        </p:spPr>
        <p:txBody>
          <a:bodyPr/>
          <a:lstStyle/>
          <a:p>
            <a:r>
              <a:rPr lang="en-IN" u="sng" dirty="0"/>
              <a:t>Forms of 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496944" cy="6381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/>
              <a:t>The if statement can take any of the following forms:</a:t>
            </a:r>
          </a:p>
          <a:p>
            <a:pPr marL="0" indent="0">
              <a:buNone/>
            </a:pPr>
            <a:r>
              <a:rPr lang="en-US" sz="1200" b="1" dirty="0"/>
              <a:t>(a</a:t>
            </a:r>
            <a:r>
              <a:rPr lang="en-US" sz="1200" b="1" dirty="0" smtClean="0"/>
              <a:t>)</a:t>
            </a:r>
          </a:p>
          <a:p>
            <a:pPr marL="0" indent="0">
              <a:buNone/>
            </a:pPr>
            <a:r>
              <a:rPr lang="en-US" sz="1200" b="1" dirty="0" smtClean="0"/>
              <a:t> </a:t>
            </a:r>
            <a:r>
              <a:rPr lang="en-US" sz="1200" b="1" dirty="0"/>
              <a:t>if ( condition )</a:t>
            </a:r>
          </a:p>
          <a:p>
            <a:pPr marL="0" indent="0">
              <a:buNone/>
            </a:pPr>
            <a:r>
              <a:rPr lang="en-US" sz="1200" b="1" dirty="0"/>
              <a:t>do this </a:t>
            </a:r>
            <a:r>
              <a:rPr lang="en-US" sz="1200" b="1" dirty="0" smtClean="0"/>
              <a:t>;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1200" b="1" dirty="0"/>
              <a:t>(b</a:t>
            </a:r>
            <a:r>
              <a:rPr lang="en-US" sz="1200" b="1" dirty="0" smtClean="0"/>
              <a:t>)</a:t>
            </a:r>
          </a:p>
          <a:p>
            <a:pPr marL="0" indent="0">
              <a:buNone/>
            </a:pPr>
            <a:r>
              <a:rPr lang="en-US" sz="1200" b="1" dirty="0" smtClean="0"/>
              <a:t> </a:t>
            </a:r>
            <a:r>
              <a:rPr lang="en-US" sz="1200" b="1" dirty="0"/>
              <a:t>if ( condition )</a:t>
            </a:r>
          </a:p>
          <a:p>
            <a:pPr marL="0" indent="0">
              <a:buNone/>
            </a:pPr>
            <a:r>
              <a:rPr lang="en-US" sz="1200" b="1" dirty="0"/>
              <a:t>{</a:t>
            </a:r>
          </a:p>
          <a:p>
            <a:pPr marL="0" indent="0">
              <a:buNone/>
            </a:pPr>
            <a:r>
              <a:rPr lang="en-US" sz="1200" b="1" dirty="0"/>
              <a:t>do this ;</a:t>
            </a:r>
          </a:p>
          <a:p>
            <a:pPr marL="0" indent="0">
              <a:buNone/>
            </a:pPr>
            <a:r>
              <a:rPr lang="en-US" sz="1200" b="1" dirty="0"/>
              <a:t>and this ;</a:t>
            </a:r>
          </a:p>
          <a:p>
            <a:pPr marL="0" indent="0">
              <a:buNone/>
            </a:pPr>
            <a:r>
              <a:rPr lang="en-US" sz="1200" b="1" dirty="0" smtClean="0"/>
              <a:t>}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1200" b="1" dirty="0"/>
              <a:t>(c</a:t>
            </a:r>
            <a:r>
              <a:rPr lang="en-US" sz="1200" b="1" dirty="0" smtClean="0"/>
              <a:t>)</a:t>
            </a:r>
          </a:p>
          <a:p>
            <a:pPr marL="0" indent="0">
              <a:buNone/>
            </a:pPr>
            <a:r>
              <a:rPr lang="en-US" sz="1200" b="1" dirty="0" smtClean="0"/>
              <a:t> </a:t>
            </a:r>
            <a:r>
              <a:rPr lang="en-US" sz="1200" b="1" dirty="0"/>
              <a:t>if ( condition )</a:t>
            </a:r>
          </a:p>
          <a:p>
            <a:pPr marL="0" indent="0">
              <a:buNone/>
            </a:pPr>
            <a:r>
              <a:rPr lang="en-US" sz="1200" b="1" dirty="0"/>
              <a:t>do this ;</a:t>
            </a:r>
          </a:p>
          <a:p>
            <a:pPr marL="0" indent="0">
              <a:buNone/>
            </a:pPr>
            <a:r>
              <a:rPr lang="en-US" sz="1200" b="1" dirty="0"/>
              <a:t>else</a:t>
            </a:r>
          </a:p>
          <a:p>
            <a:pPr marL="0" indent="0">
              <a:buNone/>
            </a:pPr>
            <a:r>
              <a:rPr lang="en-US" sz="1200" b="1" dirty="0"/>
              <a:t>do this </a:t>
            </a:r>
            <a:r>
              <a:rPr lang="en-US" sz="1200" b="1" dirty="0" smtClean="0"/>
              <a:t>;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1200" b="1" dirty="0"/>
              <a:t>(d</a:t>
            </a:r>
            <a:r>
              <a:rPr lang="en-US" sz="1200" b="1" dirty="0" smtClean="0"/>
              <a:t>)</a:t>
            </a:r>
          </a:p>
          <a:p>
            <a:pPr marL="0" indent="0">
              <a:buNone/>
            </a:pPr>
            <a:r>
              <a:rPr lang="en-US" sz="1200" b="1" dirty="0" smtClean="0"/>
              <a:t> </a:t>
            </a:r>
            <a:r>
              <a:rPr lang="en-US" sz="1200" b="1" dirty="0"/>
              <a:t>if ( condition )</a:t>
            </a:r>
          </a:p>
          <a:p>
            <a:pPr marL="0" indent="0">
              <a:buNone/>
            </a:pPr>
            <a:r>
              <a:rPr lang="en-US" sz="1200" b="1" dirty="0"/>
              <a:t>{</a:t>
            </a:r>
          </a:p>
          <a:p>
            <a:pPr marL="0" indent="0">
              <a:buNone/>
            </a:pPr>
            <a:r>
              <a:rPr lang="en-US" sz="1200" b="1" dirty="0"/>
              <a:t>do this </a:t>
            </a:r>
            <a:r>
              <a:rPr lang="en-US" sz="1200" b="1" dirty="0" smtClean="0"/>
              <a:t>;</a:t>
            </a:r>
          </a:p>
          <a:p>
            <a:pPr marL="0" indent="0">
              <a:buNone/>
            </a:pPr>
            <a:r>
              <a:rPr lang="en-US" sz="1200" b="1" dirty="0"/>
              <a:t>and this ;</a:t>
            </a:r>
          </a:p>
          <a:p>
            <a:pPr marL="0" indent="0">
              <a:buNone/>
            </a:pPr>
            <a:r>
              <a:rPr lang="en-US" sz="1200" b="1" dirty="0"/>
              <a:t>}</a:t>
            </a:r>
          </a:p>
          <a:p>
            <a:pPr marL="0" indent="0">
              <a:buNone/>
            </a:pPr>
            <a:r>
              <a:rPr lang="en-US" sz="1200" b="1" dirty="0"/>
              <a:t>else</a:t>
            </a:r>
          </a:p>
          <a:p>
            <a:pPr marL="0" indent="0">
              <a:buNone/>
            </a:pPr>
            <a:r>
              <a:rPr lang="en-US" sz="1200" b="1" dirty="0"/>
              <a:t>{</a:t>
            </a:r>
          </a:p>
          <a:p>
            <a:pPr marL="0" indent="0">
              <a:buNone/>
            </a:pPr>
            <a:r>
              <a:rPr lang="en-US" sz="1200" b="1" dirty="0"/>
              <a:t>do this ;</a:t>
            </a:r>
          </a:p>
          <a:p>
            <a:pPr marL="0" indent="0">
              <a:buNone/>
            </a:pPr>
            <a:r>
              <a:rPr lang="en-US" sz="1200" b="1" dirty="0"/>
              <a:t>and this ;</a:t>
            </a:r>
          </a:p>
          <a:p>
            <a:pPr marL="0" indent="0">
              <a:buNone/>
            </a:pPr>
            <a:r>
              <a:rPr lang="en-US" sz="1200" b="1" dirty="0"/>
              <a:t>}</a:t>
            </a:r>
            <a:endParaRPr lang="en-IN" sz="1200" b="1" dirty="0"/>
          </a:p>
        </p:txBody>
      </p:sp>
    </p:spTree>
    <p:extLst>
      <p:ext uri="{BB962C8B-B14F-4D97-AF65-F5344CB8AC3E}">
        <p14:creationId xmlns:p14="http://schemas.microsoft.com/office/powerpoint/2010/main" val="974118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(e) if ( condition )</a:t>
            </a:r>
          </a:p>
          <a:p>
            <a:pPr marL="0" indent="0">
              <a:buNone/>
            </a:pPr>
            <a:r>
              <a:rPr lang="en-US" sz="1400" b="1" dirty="0"/>
              <a:t>do this ;</a:t>
            </a:r>
          </a:p>
          <a:p>
            <a:pPr marL="0" indent="0">
              <a:buNone/>
            </a:pPr>
            <a:r>
              <a:rPr lang="en-US" sz="1400" b="1" dirty="0"/>
              <a:t>else</a:t>
            </a:r>
          </a:p>
          <a:p>
            <a:pPr marL="0" indent="0">
              <a:buNone/>
            </a:pPr>
            <a:r>
              <a:rPr lang="en-US" sz="1400" b="1" dirty="0"/>
              <a:t>{</a:t>
            </a:r>
          </a:p>
          <a:p>
            <a:pPr marL="0" indent="0">
              <a:buNone/>
            </a:pPr>
            <a:r>
              <a:rPr lang="en-US" sz="1400" b="1" dirty="0"/>
              <a:t>if ( condition )</a:t>
            </a:r>
          </a:p>
          <a:p>
            <a:pPr marL="0" indent="0">
              <a:buNone/>
            </a:pPr>
            <a:r>
              <a:rPr lang="en-US" sz="1400" b="1" dirty="0"/>
              <a:t>do this ;</a:t>
            </a:r>
          </a:p>
          <a:p>
            <a:pPr marL="0" indent="0">
              <a:buNone/>
            </a:pPr>
            <a:r>
              <a:rPr lang="en-US" sz="1400" b="1" dirty="0"/>
              <a:t>else</a:t>
            </a:r>
          </a:p>
          <a:p>
            <a:pPr marL="0" indent="0">
              <a:buNone/>
            </a:pPr>
            <a:r>
              <a:rPr lang="en-US" sz="1400" b="1" dirty="0"/>
              <a:t>{</a:t>
            </a:r>
          </a:p>
          <a:p>
            <a:pPr marL="0" indent="0">
              <a:buNone/>
            </a:pPr>
            <a:r>
              <a:rPr lang="en-US" sz="1400" b="1" dirty="0"/>
              <a:t>do this ;</a:t>
            </a:r>
          </a:p>
          <a:p>
            <a:pPr marL="0" indent="0">
              <a:buNone/>
            </a:pPr>
            <a:r>
              <a:rPr lang="en-US" sz="1400" b="1" dirty="0"/>
              <a:t>and this ;</a:t>
            </a:r>
          </a:p>
          <a:p>
            <a:pPr marL="0" indent="0">
              <a:buNone/>
            </a:pPr>
            <a:r>
              <a:rPr lang="en-US" sz="1400" b="1" dirty="0"/>
              <a:t>}</a:t>
            </a:r>
          </a:p>
          <a:p>
            <a:pPr marL="0" indent="0">
              <a:buNone/>
            </a:pPr>
            <a:r>
              <a:rPr lang="en-US" sz="1400" b="1" dirty="0"/>
              <a:t>}</a:t>
            </a:r>
          </a:p>
          <a:p>
            <a:pPr marL="0" indent="0">
              <a:buNone/>
            </a:pPr>
            <a:r>
              <a:rPr lang="en-US" sz="1400" b="1" dirty="0"/>
              <a:t>(f) if ( condition )</a:t>
            </a:r>
          </a:p>
          <a:p>
            <a:pPr marL="0" indent="0">
              <a:buNone/>
            </a:pPr>
            <a:r>
              <a:rPr lang="en-US" sz="1400" b="1" dirty="0"/>
              <a:t>{</a:t>
            </a:r>
          </a:p>
          <a:p>
            <a:pPr marL="0" indent="0">
              <a:buNone/>
            </a:pPr>
            <a:r>
              <a:rPr lang="en-US" sz="1400" b="1" dirty="0"/>
              <a:t>if ( condition )</a:t>
            </a:r>
          </a:p>
          <a:p>
            <a:pPr marL="0" indent="0">
              <a:buNone/>
            </a:pPr>
            <a:r>
              <a:rPr lang="en-US" sz="1400" b="1" dirty="0"/>
              <a:t>do this ;</a:t>
            </a:r>
          </a:p>
          <a:p>
            <a:pPr marL="0" indent="0">
              <a:buNone/>
            </a:pPr>
            <a:r>
              <a:rPr lang="en-US" sz="1400" b="1" dirty="0"/>
              <a:t>else</a:t>
            </a:r>
          </a:p>
          <a:p>
            <a:pPr marL="0" indent="0">
              <a:buNone/>
            </a:pPr>
            <a:r>
              <a:rPr lang="en-US" sz="1400" b="1" dirty="0"/>
              <a:t>{</a:t>
            </a:r>
          </a:p>
          <a:p>
            <a:pPr marL="0" indent="0">
              <a:buNone/>
            </a:pPr>
            <a:r>
              <a:rPr lang="en-US" sz="1400" b="1" dirty="0"/>
              <a:t>do this ;</a:t>
            </a:r>
          </a:p>
          <a:p>
            <a:pPr marL="0" indent="0">
              <a:buNone/>
            </a:pPr>
            <a:r>
              <a:rPr lang="en-US" sz="1400" b="1" dirty="0"/>
              <a:t>and this ;</a:t>
            </a:r>
          </a:p>
          <a:p>
            <a:pPr marL="0" indent="0">
              <a:buNone/>
            </a:pPr>
            <a:r>
              <a:rPr lang="en-US" sz="1400" b="1" dirty="0"/>
              <a:t>}</a:t>
            </a:r>
          </a:p>
          <a:p>
            <a:pPr marL="0" indent="0">
              <a:buNone/>
            </a:pPr>
            <a:r>
              <a:rPr lang="en-US" sz="1400" b="1" dirty="0"/>
              <a:t>}</a:t>
            </a:r>
          </a:p>
          <a:p>
            <a:pPr marL="0" indent="0">
              <a:buNone/>
            </a:pPr>
            <a:r>
              <a:rPr lang="en-US" sz="1400" b="1" dirty="0"/>
              <a:t>else</a:t>
            </a:r>
          </a:p>
          <a:p>
            <a:pPr marL="0" indent="0">
              <a:buNone/>
            </a:pPr>
            <a:r>
              <a:rPr lang="en-US" sz="1400" b="1" dirty="0"/>
              <a:t>do this ;</a:t>
            </a:r>
            <a:endParaRPr lang="en-IN" sz="1400" b="1" dirty="0"/>
          </a:p>
        </p:txBody>
      </p:sp>
    </p:spTree>
    <p:extLst>
      <p:ext uri="{BB962C8B-B14F-4D97-AF65-F5344CB8AC3E}">
        <p14:creationId xmlns:p14="http://schemas.microsoft.com/office/powerpoint/2010/main" val="2960549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Use of Logical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 allows usage of three logical operators, namely, &amp;&amp;, || and !.</a:t>
            </a:r>
          </a:p>
          <a:p>
            <a:r>
              <a:rPr lang="en-US" dirty="0"/>
              <a:t>These are to be read as ‘AND’ ‘OR’ and ‘NOT’ respectively.</a:t>
            </a:r>
          </a:p>
          <a:p>
            <a:r>
              <a:rPr lang="en-US" dirty="0"/>
              <a:t>There are several things to note about these logical operators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Most obviously</a:t>
            </a:r>
            <a:r>
              <a:rPr lang="en-US" dirty="0"/>
              <a:t>, two of them are composed of double symbols: || </a:t>
            </a:r>
            <a:r>
              <a:rPr lang="en-US" dirty="0" smtClean="0"/>
              <a:t>and &amp;&amp;.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0488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IN" dirty="0"/>
              <a:t>* Method – I */</a:t>
            </a:r>
          </a:p>
          <a:p>
            <a:r>
              <a:rPr lang="en-IN" dirty="0"/>
              <a:t>main( )</a:t>
            </a:r>
          </a:p>
          <a:p>
            <a:r>
              <a:rPr lang="en-IN" dirty="0"/>
              <a:t>{</a:t>
            </a:r>
          </a:p>
          <a:p>
            <a:r>
              <a:rPr lang="en-IN" dirty="0" err="1"/>
              <a:t>int</a:t>
            </a:r>
            <a:r>
              <a:rPr lang="en-IN" dirty="0"/>
              <a:t> m1, m2, m3, m4, m5, per ;</a:t>
            </a:r>
          </a:p>
          <a:p>
            <a:r>
              <a:rPr lang="en-IN" dirty="0" err="1"/>
              <a:t>printf</a:t>
            </a:r>
            <a:r>
              <a:rPr lang="en-IN" dirty="0"/>
              <a:t> ( "Enter marks in five subjects " ) ;</a:t>
            </a:r>
          </a:p>
          <a:p>
            <a:r>
              <a:rPr lang="en-IN" dirty="0" err="1"/>
              <a:t>scanf</a:t>
            </a:r>
            <a:r>
              <a:rPr lang="en-IN" dirty="0"/>
              <a:t> ( "%d %d %d %d %d", &amp;m1, &amp;m2, &amp;m3, &amp;m4, &amp;m5 ) ;</a:t>
            </a:r>
          </a:p>
          <a:p>
            <a:r>
              <a:rPr lang="en-IN" dirty="0"/>
              <a:t>per = ( m1 + m2 + m3 + m4 + m5 ) / 5 ;</a:t>
            </a:r>
          </a:p>
          <a:p>
            <a:r>
              <a:rPr lang="en-IN" dirty="0"/>
              <a:t>Chapter 2: The Decision Control Structure 65</a:t>
            </a:r>
          </a:p>
          <a:p>
            <a:r>
              <a:rPr lang="en-IN" dirty="0"/>
              <a:t>if ( per &gt;= 60 )</a:t>
            </a:r>
          </a:p>
          <a:p>
            <a:r>
              <a:rPr lang="en-IN" dirty="0" err="1"/>
              <a:t>printf</a:t>
            </a:r>
            <a:r>
              <a:rPr lang="en-IN" dirty="0"/>
              <a:t> ( "First division ") ;</a:t>
            </a:r>
          </a:p>
          <a:p>
            <a:r>
              <a:rPr lang="en-IN" dirty="0"/>
              <a:t>else</a:t>
            </a:r>
          </a:p>
          <a:p>
            <a:r>
              <a:rPr lang="en-IN" dirty="0"/>
              <a:t>{</a:t>
            </a:r>
          </a:p>
          <a:p>
            <a:r>
              <a:rPr lang="en-IN" dirty="0"/>
              <a:t>if ( per &gt;= 50 )</a:t>
            </a:r>
          </a:p>
          <a:p>
            <a:r>
              <a:rPr lang="en-IN" dirty="0" err="1"/>
              <a:t>printf</a:t>
            </a:r>
            <a:r>
              <a:rPr lang="en-IN" dirty="0"/>
              <a:t> ( "Second division" ) ;</a:t>
            </a:r>
          </a:p>
          <a:p>
            <a:r>
              <a:rPr lang="en-IN" dirty="0"/>
              <a:t>else</a:t>
            </a:r>
          </a:p>
          <a:p>
            <a:r>
              <a:rPr lang="en-IN" dirty="0"/>
              <a:t>{</a:t>
            </a:r>
          </a:p>
          <a:p>
            <a:r>
              <a:rPr lang="en-IN" dirty="0"/>
              <a:t>if ( per &gt;= 40 )</a:t>
            </a:r>
          </a:p>
          <a:p>
            <a:r>
              <a:rPr lang="en-IN" dirty="0" err="1"/>
              <a:t>printf</a:t>
            </a:r>
            <a:r>
              <a:rPr lang="en-IN" dirty="0"/>
              <a:t> ( "Third division" ) ;</a:t>
            </a:r>
          </a:p>
          <a:p>
            <a:r>
              <a:rPr lang="en-IN" dirty="0"/>
              <a:t>else</a:t>
            </a:r>
          </a:p>
          <a:p>
            <a:r>
              <a:rPr lang="en-IN" dirty="0" err="1"/>
              <a:t>printf</a:t>
            </a:r>
            <a:r>
              <a:rPr lang="en-IN" dirty="0"/>
              <a:t> ( "Fail" ) ;</a:t>
            </a:r>
          </a:p>
          <a:p>
            <a:r>
              <a:rPr lang="en-IN" dirty="0"/>
              <a:t>}</a:t>
            </a:r>
          </a:p>
          <a:p>
            <a:r>
              <a:rPr lang="en-IN" dirty="0"/>
              <a:t>}</a:t>
            </a:r>
          </a:p>
          <a:p>
            <a:r>
              <a:rPr lang="en-IN" dirty="0" smtClean="0"/>
              <a:t>}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55206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* Method – II */</a:t>
            </a:r>
          </a:p>
          <a:p>
            <a:r>
              <a:rPr lang="en-US" dirty="0"/>
              <a:t>main( )</a:t>
            </a:r>
          </a:p>
          <a:p>
            <a:r>
              <a:rPr lang="en-US" dirty="0"/>
              <a:t>{</a:t>
            </a:r>
          </a:p>
          <a:p>
            <a:r>
              <a:rPr lang="en-US" dirty="0" err="1"/>
              <a:t>int</a:t>
            </a:r>
            <a:r>
              <a:rPr lang="en-US" dirty="0"/>
              <a:t> m1, m2, m3, m4, m5, per ;</a:t>
            </a:r>
          </a:p>
          <a:p>
            <a:r>
              <a:rPr lang="en-US" dirty="0" err="1"/>
              <a:t>printf</a:t>
            </a:r>
            <a:r>
              <a:rPr lang="en-US" dirty="0"/>
              <a:t> ( "Enter marks in five subjects " ) ;</a:t>
            </a:r>
          </a:p>
          <a:p>
            <a:r>
              <a:rPr lang="en-US" dirty="0" err="1"/>
              <a:t>scanf</a:t>
            </a:r>
            <a:r>
              <a:rPr lang="en-US" dirty="0"/>
              <a:t> ( "%d %d %d %d %d", &amp;m1, &amp;m2, &amp;m3, &amp;m4, &amp;m5 ) ;</a:t>
            </a:r>
          </a:p>
          <a:p>
            <a:r>
              <a:rPr lang="en-US" dirty="0"/>
              <a:t>per = ( m1 + m2 + m3 + m4 + m5 ) / 5 ;</a:t>
            </a:r>
          </a:p>
          <a:p>
            <a:r>
              <a:rPr lang="en-US" dirty="0"/>
              <a:t>66 Let Us C</a:t>
            </a:r>
          </a:p>
          <a:p>
            <a:r>
              <a:rPr lang="en-US" dirty="0"/>
              <a:t>if ( per &gt;= 60 )</a:t>
            </a:r>
          </a:p>
          <a:p>
            <a:r>
              <a:rPr lang="en-US" dirty="0" err="1"/>
              <a:t>printf</a:t>
            </a:r>
            <a:r>
              <a:rPr lang="en-US" dirty="0"/>
              <a:t> ( "First division" ) ;</a:t>
            </a:r>
          </a:p>
          <a:p>
            <a:r>
              <a:rPr lang="en-US" dirty="0"/>
              <a:t>if ( ( per &gt;= 50 ) &amp;&amp; ( per &lt; 60 ) )</a:t>
            </a:r>
          </a:p>
          <a:p>
            <a:r>
              <a:rPr lang="en-US" dirty="0" err="1"/>
              <a:t>printf</a:t>
            </a:r>
            <a:r>
              <a:rPr lang="en-US" dirty="0"/>
              <a:t> ( "Second division" ) ;</a:t>
            </a:r>
          </a:p>
          <a:p>
            <a:r>
              <a:rPr lang="en-US" dirty="0"/>
              <a:t>if ( ( per &gt;= 40 ) &amp;&amp; ( per &lt; 50 ) )</a:t>
            </a:r>
          </a:p>
          <a:p>
            <a:r>
              <a:rPr lang="en-US" dirty="0" err="1"/>
              <a:t>printf</a:t>
            </a:r>
            <a:r>
              <a:rPr lang="en-US" dirty="0"/>
              <a:t> ( "Third division" ) ;</a:t>
            </a:r>
          </a:p>
          <a:p>
            <a:r>
              <a:rPr lang="en-US" dirty="0"/>
              <a:t>if ( per &lt; 40 )</a:t>
            </a:r>
          </a:p>
          <a:p>
            <a:r>
              <a:rPr lang="en-US" dirty="0" err="1"/>
              <a:t>printf</a:t>
            </a:r>
            <a:r>
              <a:rPr lang="en-US" dirty="0"/>
              <a:t> ( "Fail" ) ;</a:t>
            </a:r>
          </a:p>
          <a:p>
            <a:r>
              <a:rPr lang="en-IN" dirty="0" smtClean="0"/>
              <a:t>}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19641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else if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There is one more way in which we can write program for</a:t>
            </a:r>
          </a:p>
          <a:p>
            <a:r>
              <a:rPr lang="en-US" dirty="0"/>
              <a:t>Example 2.4. This involves usage of else if blocks as shown</a:t>
            </a:r>
          </a:p>
          <a:p>
            <a:r>
              <a:rPr lang="en-US" dirty="0"/>
              <a:t>below:</a:t>
            </a:r>
          </a:p>
          <a:p>
            <a:r>
              <a:rPr lang="en-US" dirty="0"/>
              <a:t>Chapter 2: The Decision Control Structure 67</a:t>
            </a:r>
          </a:p>
          <a:p>
            <a:r>
              <a:rPr lang="en-US" dirty="0"/>
              <a:t>/* else if ladder demo */</a:t>
            </a:r>
          </a:p>
          <a:p>
            <a:r>
              <a:rPr lang="en-US" dirty="0"/>
              <a:t>main( )</a:t>
            </a:r>
          </a:p>
          <a:p>
            <a:r>
              <a:rPr lang="en-US" dirty="0"/>
              <a:t>{</a:t>
            </a:r>
          </a:p>
          <a:p>
            <a:r>
              <a:rPr lang="en-US" dirty="0" err="1"/>
              <a:t>int</a:t>
            </a:r>
            <a:r>
              <a:rPr lang="en-US" dirty="0"/>
              <a:t> m1, m2, m3, m4, m5, per ;</a:t>
            </a:r>
          </a:p>
          <a:p>
            <a:r>
              <a:rPr lang="en-US" dirty="0"/>
              <a:t>per = ( m1+ m2 + m3 + m4+ m5 ) / per ;</a:t>
            </a:r>
          </a:p>
          <a:p>
            <a:r>
              <a:rPr lang="en-US" dirty="0"/>
              <a:t>if ( per &gt;= 60 )</a:t>
            </a:r>
          </a:p>
          <a:p>
            <a:r>
              <a:rPr lang="en-US" dirty="0" err="1"/>
              <a:t>printf</a:t>
            </a:r>
            <a:r>
              <a:rPr lang="en-US" dirty="0"/>
              <a:t> ( "First division" ) ;</a:t>
            </a:r>
          </a:p>
          <a:p>
            <a:r>
              <a:rPr lang="en-US" dirty="0"/>
              <a:t>else if ( per &gt;= 50 )</a:t>
            </a:r>
          </a:p>
          <a:p>
            <a:r>
              <a:rPr lang="en-US" dirty="0" err="1"/>
              <a:t>printf</a:t>
            </a:r>
            <a:r>
              <a:rPr lang="en-US" dirty="0"/>
              <a:t> ( "Second division" ) ;</a:t>
            </a:r>
          </a:p>
          <a:p>
            <a:r>
              <a:rPr lang="en-US" dirty="0"/>
              <a:t>else if ( per &gt;= 40 )</a:t>
            </a:r>
          </a:p>
          <a:p>
            <a:r>
              <a:rPr lang="en-US" dirty="0" err="1"/>
              <a:t>printf</a:t>
            </a:r>
            <a:r>
              <a:rPr lang="en-US" dirty="0"/>
              <a:t> ( "Third division" ) ;</a:t>
            </a:r>
          </a:p>
          <a:p>
            <a:r>
              <a:rPr lang="en-US" dirty="0"/>
              <a:t>else</a:t>
            </a:r>
          </a:p>
          <a:p>
            <a:r>
              <a:rPr lang="en-US" dirty="0" err="1"/>
              <a:t>printf</a:t>
            </a:r>
            <a:r>
              <a:rPr lang="en-US" dirty="0"/>
              <a:t> ( "fail" ) ;</a:t>
            </a:r>
          </a:p>
          <a:p>
            <a:r>
              <a:rPr lang="en-US" dirty="0"/>
              <a:t>}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37936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!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have used only the logical operators &amp;&amp; and </a:t>
            </a:r>
            <a:r>
              <a:rPr lang="en-US" dirty="0" smtClean="0"/>
              <a:t>||.</a:t>
            </a:r>
            <a:endParaRPr lang="en-US" dirty="0"/>
          </a:p>
          <a:p>
            <a:r>
              <a:rPr lang="en-US" dirty="0" smtClean="0"/>
              <a:t>The third </a:t>
            </a:r>
            <a:r>
              <a:rPr lang="en-US" dirty="0"/>
              <a:t>logical operator is the NOT operator, written as </a:t>
            </a:r>
            <a:r>
              <a:rPr lang="en-US" dirty="0" smtClean="0"/>
              <a:t>!.</a:t>
            </a:r>
          </a:p>
          <a:p>
            <a:endParaRPr lang="en-US" dirty="0"/>
          </a:p>
          <a:p>
            <a:r>
              <a:rPr lang="en-IN" dirty="0"/>
              <a:t>! ( y &lt; 10 </a:t>
            </a:r>
            <a:r>
              <a:rPr lang="en-IN" dirty="0" smtClean="0"/>
              <a:t>)</a:t>
            </a:r>
          </a:p>
          <a:p>
            <a:r>
              <a:rPr lang="en-US" dirty="0" smtClean="0"/>
              <a:t>This </a:t>
            </a:r>
            <a:r>
              <a:rPr lang="en-US" dirty="0"/>
              <a:t>means “not y less than 10”. In other words, if y is less than</a:t>
            </a:r>
          </a:p>
          <a:p>
            <a:r>
              <a:rPr lang="en-US" dirty="0"/>
              <a:t>10, the expression will be false, since ( y &lt; 10 ) is true. We can</a:t>
            </a:r>
          </a:p>
          <a:p>
            <a:r>
              <a:rPr lang="en-US" dirty="0"/>
              <a:t>express the same condition as ( y &gt;= 10 ).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31479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decision control instruction can be implemented in C using: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if statement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if-else statement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conditional operators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0076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Hierarchy of Operators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1909763"/>
            <a:ext cx="5562600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7150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Conditional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conditional operators ? and : are sometimes called </a:t>
            </a:r>
            <a:r>
              <a:rPr lang="en-US" dirty="0" smtClean="0"/>
              <a:t>ternary operators </a:t>
            </a:r>
            <a:r>
              <a:rPr lang="en-US" dirty="0"/>
              <a:t>since they take </a:t>
            </a:r>
            <a:r>
              <a:rPr lang="en-US" dirty="0" smtClean="0"/>
              <a:t>three </a:t>
            </a:r>
            <a:r>
              <a:rPr lang="en-US" dirty="0"/>
              <a:t>arguments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Their general form is,</a:t>
            </a:r>
          </a:p>
          <a:p>
            <a:r>
              <a:rPr lang="en-US" dirty="0"/>
              <a:t>expression 1 ? expression 2 : expression </a:t>
            </a:r>
            <a:r>
              <a:rPr lang="en-US" dirty="0" smtClean="0"/>
              <a:t>3</a:t>
            </a:r>
          </a:p>
          <a:p>
            <a:endParaRPr lang="en-US" dirty="0"/>
          </a:p>
          <a:p>
            <a:r>
              <a:rPr lang="en-US" dirty="0"/>
              <a:t>What this expression says is: “if expression 1 is true (that is, if its</a:t>
            </a:r>
          </a:p>
          <a:p>
            <a:r>
              <a:rPr lang="en-US" dirty="0"/>
              <a:t>value is non-zero), then the value returned will be expression 2,</a:t>
            </a:r>
          </a:p>
          <a:p>
            <a:r>
              <a:rPr lang="en-US" dirty="0"/>
              <a:t>otherwise the value returned will be expression 3”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63611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What this expression says is: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if expression 1 is true (that is, if its</a:t>
            </a:r>
          </a:p>
          <a:p>
            <a:pPr marL="0" indent="0">
              <a:buNone/>
            </a:pPr>
            <a:r>
              <a:rPr lang="en-US" dirty="0"/>
              <a:t>value is non-zero), then the value returned will be expression 2,</a:t>
            </a:r>
          </a:p>
          <a:p>
            <a:pPr marL="0" indent="0">
              <a:buNone/>
            </a:pPr>
            <a:r>
              <a:rPr lang="en-US" dirty="0"/>
              <a:t>otherwise the value returned will be expression 3”.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Let us understand </a:t>
            </a:r>
            <a:r>
              <a:rPr lang="en-US" dirty="0"/>
              <a:t>this with the help of a few examples:</a:t>
            </a:r>
          </a:p>
          <a:p>
            <a:pPr marL="0" indent="0">
              <a:buNone/>
            </a:pPr>
            <a:r>
              <a:rPr lang="en-US" dirty="0"/>
              <a:t>(a) </a:t>
            </a:r>
            <a:r>
              <a:rPr lang="en-US" dirty="0" err="1"/>
              <a:t>int</a:t>
            </a:r>
            <a:r>
              <a:rPr lang="en-US" dirty="0"/>
              <a:t> x, y ;</a:t>
            </a:r>
          </a:p>
          <a:p>
            <a:pPr marL="0" indent="0">
              <a:buNone/>
            </a:pPr>
            <a:r>
              <a:rPr lang="en-US" dirty="0" err="1"/>
              <a:t>scanf</a:t>
            </a:r>
            <a:r>
              <a:rPr lang="en-US" dirty="0"/>
              <a:t> ( "%d", &amp;x ) ;</a:t>
            </a:r>
          </a:p>
          <a:p>
            <a:pPr marL="0" indent="0">
              <a:buNone/>
            </a:pPr>
            <a:r>
              <a:rPr lang="en-US" dirty="0"/>
              <a:t>y = ( x &gt; 5 ? 3 : 4 ) ;</a:t>
            </a:r>
          </a:p>
          <a:p>
            <a:pPr marL="0" indent="0">
              <a:buNone/>
            </a:pPr>
            <a:r>
              <a:rPr lang="en-US" dirty="0"/>
              <a:t>This statement will store 3 in y if x is greater than 5,</a:t>
            </a:r>
          </a:p>
          <a:p>
            <a:pPr marL="0" indent="0">
              <a:buNone/>
            </a:pPr>
            <a:r>
              <a:rPr lang="en-US" dirty="0"/>
              <a:t>otherwise it will store 4 in 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equivalent if statement will be,</a:t>
            </a:r>
          </a:p>
          <a:p>
            <a:pPr marL="0" indent="0">
              <a:buNone/>
            </a:pPr>
            <a:r>
              <a:rPr lang="en-US" dirty="0"/>
              <a:t>if ( x &gt; 5 )</a:t>
            </a:r>
          </a:p>
          <a:p>
            <a:pPr marL="0" indent="0">
              <a:buNone/>
            </a:pPr>
            <a:r>
              <a:rPr lang="en-US" dirty="0"/>
              <a:t>y = 3 ;</a:t>
            </a:r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y = 4 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75569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The Decision Control Structure</a:t>
            </a:r>
          </a:p>
          <a:p>
            <a:r>
              <a:rPr lang="en-US" dirty="0" smtClean="0"/>
              <a:t>The general form of if statement looks</a:t>
            </a:r>
          </a:p>
          <a:p>
            <a:r>
              <a:rPr lang="en-US" dirty="0" smtClean="0"/>
              <a:t>like this:</a:t>
            </a:r>
          </a:p>
          <a:p>
            <a:endParaRPr lang="en-US" dirty="0" smtClean="0"/>
          </a:p>
          <a:p>
            <a:r>
              <a:rPr lang="en-US" dirty="0" smtClean="0"/>
              <a:t>if ( this condition is true )</a:t>
            </a:r>
          </a:p>
          <a:p>
            <a:r>
              <a:rPr lang="en-US" dirty="0" smtClean="0"/>
              <a:t>execute this statement 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775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keyword if tells the compiler that what follows is a decision control instruction. </a:t>
            </a:r>
          </a:p>
          <a:p>
            <a:r>
              <a:rPr lang="en-US" dirty="0" smtClean="0"/>
              <a:t>The condition following the keyword if is</a:t>
            </a:r>
          </a:p>
          <a:p>
            <a:pPr marL="0" indent="0">
              <a:buNone/>
            </a:pPr>
            <a:r>
              <a:rPr lang="en-US" dirty="0" smtClean="0"/>
              <a:t>	 always enclosed within a pair of 	parentheses. </a:t>
            </a:r>
          </a:p>
          <a:p>
            <a:r>
              <a:rPr lang="en-US" dirty="0" smtClean="0"/>
              <a:t>If the condition, whatever it is, is true, then the statement is executed. </a:t>
            </a:r>
          </a:p>
          <a:p>
            <a:r>
              <a:rPr lang="en-US" dirty="0" smtClean="0"/>
              <a:t>If the  condition is not true then the statement is not executed;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384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1943100"/>
            <a:ext cx="70389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127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/* Demonstration of if statement */</a:t>
            </a:r>
          </a:p>
          <a:p>
            <a:pPr marL="0" indent="0">
              <a:buNone/>
            </a:pPr>
            <a:r>
              <a:rPr lang="en-US" dirty="0" smtClean="0"/>
              <a:t>main( 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 ;</a:t>
            </a:r>
          </a:p>
          <a:p>
            <a:pPr marL="0" indent="0"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 ( "Enter a number less than 10 " ) ;</a:t>
            </a:r>
          </a:p>
          <a:p>
            <a:pPr marL="0" indent="0">
              <a:buNone/>
            </a:pPr>
            <a:r>
              <a:rPr lang="en-US" dirty="0" err="1" smtClean="0"/>
              <a:t>scanf</a:t>
            </a:r>
            <a:r>
              <a:rPr lang="en-US" dirty="0" smtClean="0"/>
              <a:t> ( "%d", &amp;</a:t>
            </a:r>
            <a:r>
              <a:rPr lang="en-US" dirty="0" err="1" smtClean="0"/>
              <a:t>num</a:t>
            </a:r>
            <a:r>
              <a:rPr lang="en-US" dirty="0" smtClean="0"/>
              <a:t> ) ;</a:t>
            </a:r>
          </a:p>
          <a:p>
            <a:pPr marL="0" indent="0">
              <a:buNone/>
            </a:pPr>
            <a:r>
              <a:rPr lang="en-US" dirty="0" smtClean="0"/>
              <a:t>if ( </a:t>
            </a:r>
            <a:r>
              <a:rPr lang="en-US" dirty="0" err="1" smtClean="0"/>
              <a:t>num</a:t>
            </a:r>
            <a:r>
              <a:rPr lang="en-US" dirty="0" smtClean="0"/>
              <a:t> &lt;= 10 )</a:t>
            </a:r>
          </a:p>
          <a:p>
            <a:pPr marL="0" indent="0"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 ( "What an obedient servant you are !" ) 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6214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38" y="1585913"/>
            <a:ext cx="4886325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80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143000"/>
          </a:xfrm>
        </p:spPr>
        <p:txBody>
          <a:bodyPr/>
          <a:lstStyle/>
          <a:p>
            <a:r>
              <a:rPr lang="en-IN" dirty="0" smtClean="0"/>
              <a:t>The if-else Statement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91264" cy="4281339"/>
          </a:xfrm>
        </p:spPr>
        <p:txBody>
          <a:bodyPr/>
          <a:lstStyle/>
          <a:p>
            <a:pPr algn="just"/>
            <a:r>
              <a:rPr lang="en-US" dirty="0" smtClean="0"/>
              <a:t>The if statement by itself will execute a single statement, or a group of statements, when the expression following if evaluates to  true. </a:t>
            </a:r>
          </a:p>
          <a:p>
            <a:pPr algn="just"/>
            <a:r>
              <a:rPr lang="en-US" dirty="0" smtClean="0"/>
              <a:t>It does nothing when the expression evaluates to false.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175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7128792" cy="56034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61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1299</Words>
  <Application>Microsoft Office PowerPoint</Application>
  <PresentationFormat>On-screen Show (4:3)</PresentationFormat>
  <Paragraphs>219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DECISION CONTROL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if-else Statement</vt:lpstr>
      <vt:lpstr>PowerPoint Presentation</vt:lpstr>
      <vt:lpstr>PowerPoint Presentation</vt:lpstr>
      <vt:lpstr>Nested if-elses</vt:lpstr>
      <vt:lpstr>PowerPoint Presentation</vt:lpstr>
      <vt:lpstr>Forms of if</vt:lpstr>
      <vt:lpstr>PowerPoint Presentation</vt:lpstr>
      <vt:lpstr>Use of Logical Operators</vt:lpstr>
      <vt:lpstr>PowerPoint Presentation</vt:lpstr>
      <vt:lpstr>PowerPoint Presentation</vt:lpstr>
      <vt:lpstr>The else if Clause</vt:lpstr>
      <vt:lpstr>The ! Operator</vt:lpstr>
      <vt:lpstr>Hierarchy of Operators Revisited</vt:lpstr>
      <vt:lpstr>The Conditional Operators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WELCOME</cp:lastModifiedBy>
  <cp:revision>55</cp:revision>
  <dcterms:created xsi:type="dcterms:W3CDTF">2023-08-01T14:16:33Z</dcterms:created>
  <dcterms:modified xsi:type="dcterms:W3CDTF">2023-08-06T15:05:38Z</dcterms:modified>
</cp:coreProperties>
</file>